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64" r:id="rId7"/>
    <p:sldId id="263" r:id="rId8"/>
    <p:sldId id="262" r:id="rId9"/>
    <p:sldId id="261" r:id="rId10"/>
    <p:sldId id="260" r:id="rId11"/>
    <p:sldId id="259" r:id="rId12"/>
    <p:sldId id="267" r:id="rId13"/>
    <p:sldId id="270" r:id="rId14"/>
    <p:sldId id="269" r:id="rId15"/>
    <p:sldId id="268" r:id="rId16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7DC1A-7F84-42ED-8DA8-AEEE923D11E4}" type="datetimeFigureOut">
              <a:rPr lang="it-IT" smtClean="0"/>
              <a:pPr/>
              <a:t>10/02/2021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22D7B-2808-4AFE-BA9E-5C56E2D6733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Programma formativo iscritti registro tirocinanti 2021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85852" y="4429132"/>
            <a:ext cx="6400800" cy="2143140"/>
          </a:xfrm>
        </p:spPr>
        <p:txBody>
          <a:bodyPr>
            <a:normAutofit/>
          </a:bodyPr>
          <a:lstStyle/>
          <a:p>
            <a:pPr lvl="0"/>
            <a:r>
              <a:rPr lang="it-IT" dirty="0" smtClean="0">
                <a:solidFill>
                  <a:schemeClr val="tx1"/>
                </a:solidFill>
              </a:rPr>
              <a:t>Esercitazioni sul bilancio</a:t>
            </a:r>
          </a:p>
          <a:p>
            <a:pPr lvl="0"/>
            <a:r>
              <a:rPr lang="it-IT" dirty="0" smtClean="0">
                <a:solidFill>
                  <a:schemeClr val="tx1"/>
                </a:solidFill>
              </a:rPr>
              <a:t>Dr. Salvatore Musso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 smtClean="0"/>
          </a:p>
        </p:txBody>
      </p:sp>
      <p:pic>
        <p:nvPicPr>
          <p:cNvPr id="1027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0"/>
            <a:ext cx="4143404" cy="198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Art. 7 </a:t>
            </a:r>
            <a:r>
              <a:rPr lang="it-IT" dirty="0" err="1" smtClean="0"/>
              <a:t>DL</a:t>
            </a:r>
            <a:r>
              <a:rPr lang="it-IT" dirty="0" smtClean="0"/>
              <a:t> 23 – Continuità aziendale – problematiche aperte:</a:t>
            </a:r>
          </a:p>
          <a:p>
            <a:r>
              <a:rPr lang="it-IT" dirty="0" smtClean="0"/>
              <a:t>Applicazione a bilanci 2019</a:t>
            </a:r>
          </a:p>
          <a:p>
            <a:r>
              <a:rPr lang="it-IT" dirty="0" smtClean="0"/>
              <a:t>Applicazione a bilanci 2020</a:t>
            </a:r>
          </a:p>
          <a:p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142976" y="1714488"/>
          <a:ext cx="7358113" cy="3857653"/>
        </p:xfrm>
        <a:graphic>
          <a:graphicData uri="http://schemas.openxmlformats.org/drawingml/2006/table">
            <a:tbl>
              <a:tblPr/>
              <a:tblGrid>
                <a:gridCol w="2441994"/>
                <a:gridCol w="1976087"/>
                <a:gridCol w="2940032"/>
              </a:tblGrid>
              <a:tr h="48220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Bilanci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Fattispecie possibili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Deroga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96441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Approvati entro </a:t>
                      </a:r>
                      <a:b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 23/02/2020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Nessuna deroga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41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Chiusi entro il </a:t>
                      </a:r>
                      <a:r>
                        <a:rPr lang="it-IT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23/02/2020</a:t>
                      </a: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ma non approvati a tale data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Bilanci solari 31/12/2019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deroga se alla data del 31/12</a:t>
                      </a:r>
                      <a:b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sussisteva la continuità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62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Bilanci in corso al 31/12/2020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Bilanci solari 31/12/2020 </a:t>
                      </a:r>
                      <a:b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Bilanci al 30/06/2020</a:t>
                      </a:r>
                      <a:b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Bilanci al 30/06/2021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 deroga se dall'ultimo bilancio approvato si evince continuità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Disciplina transitoria delle perdite (art. 6 </a:t>
            </a:r>
            <a:r>
              <a:rPr lang="it-IT" dirty="0" err="1" smtClean="0"/>
              <a:t>DL</a:t>
            </a:r>
            <a:r>
              <a:rPr lang="it-IT" dirty="0" smtClean="0"/>
              <a:t> 23/2020)</a:t>
            </a:r>
          </a:p>
          <a:p>
            <a:r>
              <a:rPr lang="it-IT" dirty="0" smtClean="0"/>
              <a:t>Art. 2446 </a:t>
            </a:r>
            <a:r>
              <a:rPr lang="it-IT" dirty="0" err="1" smtClean="0"/>
              <a:t>co</a:t>
            </a:r>
            <a:r>
              <a:rPr lang="it-IT" dirty="0" smtClean="0"/>
              <a:t>. 2 e 3 e 2483-ter </a:t>
            </a:r>
            <a:r>
              <a:rPr lang="it-IT" dirty="0" err="1" smtClean="0"/>
              <a:t>co</a:t>
            </a:r>
            <a:r>
              <a:rPr lang="it-IT" dirty="0" smtClean="0"/>
              <a:t>. 4, 5 e 6 c.c. – riduzione capitale superiore ad un terzo che non intacca il minimo legale</a:t>
            </a:r>
          </a:p>
          <a:p>
            <a:r>
              <a:rPr lang="it-IT" dirty="0" smtClean="0"/>
              <a:t>Art. 2447 e 2482-bis c.c. – riduzione del capitale al di sotto del minimo legale</a:t>
            </a: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Rivalutazione immobili </a:t>
            </a:r>
            <a:r>
              <a:rPr lang="it-IT" dirty="0" err="1" smtClean="0"/>
              <a:t>DL</a:t>
            </a:r>
            <a:r>
              <a:rPr lang="it-IT" dirty="0" smtClean="0"/>
              <a:t> 104/2020 art. 110</a:t>
            </a:r>
          </a:p>
          <a:p>
            <a:r>
              <a:rPr lang="it-IT" dirty="0" smtClean="0"/>
              <a:t>Vedi esempio pratico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Sospensione ammortamenti Dl 104/2020 art. 60 comma </a:t>
            </a:r>
            <a:r>
              <a:rPr lang="it-IT" smtClean="0"/>
              <a:t>7 bis:</a:t>
            </a:r>
            <a:endParaRPr lang="it-IT" dirty="0" smtClean="0"/>
          </a:p>
          <a:p>
            <a:pPr lvl="1"/>
            <a:r>
              <a:rPr lang="it-IT" dirty="0" smtClean="0"/>
              <a:t>Sospensione motivata</a:t>
            </a:r>
          </a:p>
          <a:p>
            <a:pPr lvl="1"/>
            <a:r>
              <a:rPr lang="it-IT" dirty="0" smtClean="0"/>
              <a:t>Motivazione in </a:t>
            </a:r>
            <a:r>
              <a:rPr lang="it-IT" dirty="0" err="1" smtClean="0"/>
              <a:t>N.I</a:t>
            </a:r>
            <a:r>
              <a:rPr lang="it-IT" dirty="0" smtClean="0"/>
              <a:t>.</a:t>
            </a:r>
          </a:p>
          <a:p>
            <a:pPr lvl="1"/>
            <a:r>
              <a:rPr lang="it-IT" dirty="0" smtClean="0"/>
              <a:t>Riserva indisponibile</a:t>
            </a:r>
          </a:p>
          <a:p>
            <a:pPr>
              <a:buNone/>
            </a:pP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it-IT" dirty="0" smtClean="0"/>
              <a:t>CASO PRATICO</a:t>
            </a:r>
          </a:p>
          <a:p>
            <a:pPr>
              <a:buNone/>
            </a:pPr>
            <a:r>
              <a:rPr lang="it-IT" dirty="0" smtClean="0"/>
              <a:t>Anno 2008 – Rivalutazione dell’immobile ai soli fini civilistici</a:t>
            </a:r>
          </a:p>
          <a:p>
            <a:pPr>
              <a:buNone/>
            </a:pPr>
            <a:r>
              <a:rPr lang="it-IT" dirty="0" smtClean="0"/>
              <a:t>Valore storico		  3.000.000,00</a:t>
            </a:r>
          </a:p>
          <a:p>
            <a:pPr>
              <a:buNone/>
            </a:pPr>
            <a:r>
              <a:rPr lang="it-IT" dirty="0" smtClean="0"/>
              <a:t>Bene Rivalutato		10.600.000,00</a:t>
            </a:r>
          </a:p>
          <a:p>
            <a:pPr>
              <a:buNone/>
            </a:pP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928662" y="4396112"/>
          <a:ext cx="6715172" cy="1084967"/>
        </p:xfrm>
        <a:graphic>
          <a:graphicData uri="http://schemas.openxmlformats.org/drawingml/2006/table">
            <a:tbl>
              <a:tblPr/>
              <a:tblGrid>
                <a:gridCol w="875892"/>
                <a:gridCol w="875892"/>
                <a:gridCol w="2536437"/>
                <a:gridCol w="1222599"/>
                <a:gridCol w="1204352"/>
              </a:tblGrid>
              <a:tr h="52638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Immobile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7.600.000,00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245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Riserva di rivalutazione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5.500.000,00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129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Fondo imposte differite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2.100.000,00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071538" y="2643182"/>
          <a:ext cx="6143668" cy="1696250"/>
        </p:xfrm>
        <a:graphic>
          <a:graphicData uri="http://schemas.openxmlformats.org/drawingml/2006/table">
            <a:tbl>
              <a:tblPr/>
              <a:tblGrid>
                <a:gridCol w="801348"/>
                <a:gridCol w="801348"/>
                <a:gridCol w="2320570"/>
                <a:gridCol w="1118548"/>
                <a:gridCol w="1101854"/>
              </a:tblGrid>
              <a:tr h="3392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Ires dell'esercizio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8.407,03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92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Irap dell'esercizio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37.187,53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2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Erario c/Ires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66.486,46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2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Regioni c/Irap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47.637,27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2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Fondo imposte differite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68.529,17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Pillole esercitazione sul bilancio:</a:t>
            </a:r>
          </a:p>
          <a:p>
            <a:pPr lvl="1"/>
            <a:r>
              <a:rPr lang="it-IT" dirty="0" smtClean="0"/>
              <a:t>I contributi a fondo perduto: Regole e contabilizzazione</a:t>
            </a:r>
          </a:p>
          <a:p>
            <a:pPr lvl="1"/>
            <a:r>
              <a:rPr lang="it-IT" dirty="0" smtClean="0"/>
              <a:t>La continuità aziendale: il concetto del </a:t>
            </a:r>
            <a:r>
              <a:rPr lang="it-IT" dirty="0" err="1" smtClean="0"/>
              <a:t>going</a:t>
            </a:r>
            <a:r>
              <a:rPr lang="it-IT" dirty="0" smtClean="0"/>
              <a:t> </a:t>
            </a:r>
            <a:r>
              <a:rPr lang="it-IT" dirty="0" err="1" smtClean="0"/>
              <a:t>concern</a:t>
            </a:r>
            <a:r>
              <a:rPr lang="it-IT" dirty="0" smtClean="0"/>
              <a:t>;</a:t>
            </a:r>
          </a:p>
          <a:p>
            <a:pPr lvl="1"/>
            <a:r>
              <a:rPr lang="it-IT" dirty="0" smtClean="0"/>
              <a:t>Perdite di esercizio e capitale sociale;</a:t>
            </a:r>
          </a:p>
          <a:p>
            <a:pPr lvl="1"/>
            <a:r>
              <a:rPr lang="it-IT" dirty="0" smtClean="0"/>
              <a:t>Rivalutazione;</a:t>
            </a:r>
          </a:p>
          <a:p>
            <a:pPr lvl="1"/>
            <a:r>
              <a:rPr lang="it-IT" dirty="0" smtClean="0"/>
              <a:t>Sospensione ammortamenti;</a:t>
            </a:r>
          </a:p>
          <a:p>
            <a:pPr lvl="1"/>
            <a:r>
              <a:rPr lang="it-IT" dirty="0" smtClean="0"/>
              <a:t>Caso </a:t>
            </a:r>
            <a:r>
              <a:rPr lang="it-IT" dirty="0" smtClean="0"/>
              <a:t>pratico: bilancio di esercizio quale strumento di analisi e valutazione per la progettazione di un piano di investimenti assistito</a:t>
            </a: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Bilancio di esercizio – Stato Patrimoniale</a:t>
            </a:r>
            <a:endParaRPr lang="it-IT" dirty="0"/>
          </a:p>
          <a:p>
            <a:pPr>
              <a:buNone/>
            </a:pPr>
            <a:endParaRPr lang="it-IT" dirty="0" smtClean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714348" y="2143116"/>
          <a:ext cx="8001056" cy="4369226"/>
        </p:xfrm>
        <a:graphic>
          <a:graphicData uri="http://schemas.openxmlformats.org/drawingml/2006/table">
            <a:tbl>
              <a:tblPr/>
              <a:tblGrid>
                <a:gridCol w="3505295"/>
                <a:gridCol w="4495761"/>
              </a:tblGrid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ATTIVO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PASSIVO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 Crediti verso soci per versamenti ancora dovuti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 Patrimonio netto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 Immobilizzazioni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 Fondi per rischi ed oneri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- Immobilizzazioni immateriali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 </a:t>
                      </a:r>
                      <a:r>
                        <a:rPr lang="it-IT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Trattameno</a:t>
                      </a: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di fine rapporto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006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II - Immobilizzazioni materiali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 Debiti (con separata </a:t>
                      </a:r>
                      <a:b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indicazione degli importi oltre esercizio)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 - Immobilizzazioni immateriali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 Ratei e risconti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 Attivo circolante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- Rimanenze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 - Crediti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 - Attività finanziarie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IV - Disponibilità liquide</a:t>
                      </a:r>
                    </a:p>
                  </a:txBody>
                  <a:tcPr marL="75779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04"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 Ratei e risconti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/>
          <p:cNvGraphicFramePr>
            <a:graphicFrameLocks noGrp="1"/>
          </p:cNvGraphicFramePr>
          <p:nvPr>
            <p:ph idx="1"/>
          </p:nvPr>
        </p:nvGraphicFramePr>
        <p:xfrm>
          <a:off x="1785918" y="357166"/>
          <a:ext cx="5643602" cy="6261354"/>
        </p:xfrm>
        <a:graphic>
          <a:graphicData uri="http://schemas.openxmlformats.org/drawingml/2006/table">
            <a:tbl>
              <a:tblPr/>
              <a:tblGrid>
                <a:gridCol w="5643602"/>
              </a:tblGrid>
              <a:tr h="13715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Conto Economico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A) Valore della produzione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1) Ricavi delle vendite e prestazioni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2) Variazione delle rimanenze di prodotti in corso di lavorazione, semilavorati e finiti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3) Variazione di lavori in corso su ordinazione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4) Incrementi di immobilizzazioni per lavori interni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5) Altri ricavi e proventi, con separata indicazione dei contributi in conto esercizio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B) Costi della produzione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6) Materie prime, sussidiarie, di consumo e merci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7) per servizi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8) per godimento beni di terzi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9) per il personale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10) ammortamenti e svalutazioni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11) variazione delle rimanenze di materie prime, sussidiarie, di consumo e merci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12) accantonamento per rischi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13) altri accantonamenti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14)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oneri 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diversi di gestione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Differenza tra valore e costi della produzione (A-B)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C) Proventi ed oneri finanziari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15) Proventi da partecipazioni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16) Altri proventi finanziari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17) interessi ed altri oneri finanziari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17-bis) Utili e perdite su cambi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D) Rettifiche di valore di attività e passività finanziarie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18) Rivalutazioni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19) Svalutazioni</a:t>
                      </a:r>
                    </a:p>
                  </a:txBody>
                  <a:tcPr marL="6171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Risultato prima delle imposte (A-B+-C+-D)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20) Imposte sul reddito dell'esercizio, correnti, differite ed anticipate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21) Utile (perdita) dell'esercizio</a:t>
                      </a:r>
                    </a:p>
                  </a:txBody>
                  <a:tcPr marL="6858" marR="6858" marT="68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 contributi a fondo perduto</a:t>
            </a:r>
          </a:p>
          <a:p>
            <a:pPr lvl="1"/>
            <a:r>
              <a:rPr lang="it-IT" dirty="0" smtClean="0"/>
              <a:t>Dl 34/2020 (Dl Rilancio) art. 25</a:t>
            </a:r>
          </a:p>
          <a:p>
            <a:pPr lvl="1">
              <a:buNone/>
            </a:pPr>
            <a:r>
              <a:rPr lang="it-IT" dirty="0" smtClean="0"/>
              <a:t>Classificazione dei contributi:	</a:t>
            </a:r>
          </a:p>
          <a:p>
            <a:pPr lvl="2"/>
            <a:r>
              <a:rPr lang="it-IT" dirty="0" smtClean="0"/>
              <a:t>In conto esercizio</a:t>
            </a:r>
          </a:p>
          <a:p>
            <a:pPr lvl="2"/>
            <a:r>
              <a:rPr lang="it-IT" dirty="0" smtClean="0"/>
              <a:t>In conto capitale</a:t>
            </a: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Contributi in conto esercizio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Contributi in conto capitale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571472" y="2285992"/>
          <a:ext cx="8072494" cy="567690"/>
        </p:xfrm>
        <a:graphic>
          <a:graphicData uri="http://schemas.openxmlformats.org/drawingml/2006/table">
            <a:tbl>
              <a:tblPr/>
              <a:tblGrid>
                <a:gridCol w="1066702"/>
                <a:gridCol w="1066702"/>
                <a:gridCol w="3088993"/>
                <a:gridCol w="1383381"/>
                <a:gridCol w="146671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C.II.5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Crediti verso ente erogante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Contributi in conto esercizio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714348" y="4000504"/>
          <a:ext cx="7858179" cy="567690"/>
        </p:xfrm>
        <a:graphic>
          <a:graphicData uri="http://schemas.openxmlformats.org/drawingml/2006/table">
            <a:tbl>
              <a:tblPr/>
              <a:tblGrid>
                <a:gridCol w="1038382"/>
                <a:gridCol w="1038382"/>
                <a:gridCol w="3006985"/>
                <a:gridCol w="1346653"/>
                <a:gridCol w="142777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C.II.5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Crediti verso erogante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B.II.2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Impianti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714348" y="5072074"/>
          <a:ext cx="8001055" cy="1419225"/>
        </p:xfrm>
        <a:graphic>
          <a:graphicData uri="http://schemas.openxmlformats.org/drawingml/2006/table">
            <a:tbl>
              <a:tblPr/>
              <a:tblGrid>
                <a:gridCol w="1057262"/>
                <a:gridCol w="1057262"/>
                <a:gridCol w="3061657"/>
                <a:gridCol w="1371138"/>
                <a:gridCol w="145373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C.II.5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Crediti verso erogante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Contributi in conto capitale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it-IT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Contributi in conto capitale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Risconti passivi (pluriennale)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40.000,00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La continuità aziendale (</a:t>
            </a:r>
            <a:r>
              <a:rPr lang="it-IT" dirty="0" err="1" smtClean="0"/>
              <a:t>going</a:t>
            </a:r>
            <a:r>
              <a:rPr lang="it-IT" dirty="0" smtClean="0"/>
              <a:t> </a:t>
            </a:r>
            <a:r>
              <a:rPr lang="it-IT" dirty="0" err="1" smtClean="0"/>
              <a:t>concern</a:t>
            </a:r>
            <a:r>
              <a:rPr lang="it-IT" dirty="0" smtClean="0"/>
              <a:t>)</a:t>
            </a:r>
          </a:p>
          <a:p>
            <a:pPr>
              <a:buNone/>
            </a:pPr>
            <a:r>
              <a:rPr lang="it-IT" dirty="0" smtClean="0"/>
              <a:t>Tradizionalmente (art. 2217 c.c. – inventario) Le attività e passività vengono visti in un’ottica istantanea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La chiusura al 31.12 è tuttavia una convenzione </a:t>
            </a:r>
            <a:r>
              <a:rPr lang="it-IT" dirty="0" smtClean="0">
                <a:solidFill>
                  <a:srgbClr val="FF0000"/>
                </a:solidFill>
              </a:rPr>
              <a:t>“fittizia”, </a:t>
            </a:r>
            <a:r>
              <a:rPr lang="it-IT" dirty="0" smtClean="0"/>
              <a:t>al solo scopo di </a:t>
            </a:r>
            <a:r>
              <a:rPr lang="it-IT" dirty="0" smtClean="0">
                <a:solidFill>
                  <a:srgbClr val="FF0000"/>
                </a:solidFill>
              </a:rPr>
              <a:t>“misurare” </a:t>
            </a:r>
            <a:r>
              <a:rPr lang="it-IT" dirty="0" smtClean="0"/>
              <a:t>i valori ad una determinata data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Art. 2423-bis: “la valutazione delle voci deve essere fatta (…) nella prospettiva della continuità aziendale”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Il bilancio </a:t>
            </a:r>
            <a:r>
              <a:rPr lang="it-IT" dirty="0" smtClean="0">
                <a:solidFill>
                  <a:srgbClr val="FF0000"/>
                </a:solidFill>
              </a:rPr>
              <a:t>“consuntivo”</a:t>
            </a:r>
            <a:r>
              <a:rPr lang="it-IT" dirty="0" smtClean="0"/>
              <a:t>, pertanto, trova origine nei fatti “passati”, ma deve necessariamente costituire la base per effettuare delle valutazioni sul </a:t>
            </a:r>
            <a:r>
              <a:rPr lang="it-IT" dirty="0" smtClean="0">
                <a:solidFill>
                  <a:srgbClr val="FF0000"/>
                </a:solidFill>
              </a:rPr>
              <a:t>“futuro” </a:t>
            </a:r>
            <a:r>
              <a:rPr lang="it-IT" dirty="0" smtClean="0"/>
              <a:t>aziendale (art. 2426 utilità future, concetto di valore presumibile di realizzo)</a:t>
            </a:r>
          </a:p>
          <a:p>
            <a:pPr>
              <a:buNone/>
            </a:pP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In ottica continuità, pertanto, il redattore del bilancio deve “guardare” anche agli eventi accaduti dopo la chiusura dell’esercizio</a:t>
            </a:r>
          </a:p>
          <a:p>
            <a:r>
              <a:rPr lang="it-IT" dirty="0" smtClean="0"/>
              <a:t>31.12.2019</a:t>
            </a:r>
          </a:p>
          <a:p>
            <a:r>
              <a:rPr lang="it-IT" dirty="0" smtClean="0"/>
              <a:t>23.02.2020 - (dl 6/2020 primo </a:t>
            </a:r>
            <a:r>
              <a:rPr lang="it-IT" dirty="0" err="1" smtClean="0"/>
              <a:t>provv</a:t>
            </a:r>
            <a:r>
              <a:rPr lang="it-IT" dirty="0" smtClean="0"/>
              <a:t>. </a:t>
            </a:r>
            <a:r>
              <a:rPr lang="it-IT" dirty="0" err="1" smtClean="0"/>
              <a:t>Covid</a:t>
            </a:r>
            <a:r>
              <a:rPr lang="it-IT" dirty="0" smtClean="0"/>
              <a:t>)</a:t>
            </a:r>
          </a:p>
          <a:p>
            <a:r>
              <a:rPr lang="it-IT" dirty="0" smtClean="0"/>
              <a:t>180 </a:t>
            </a:r>
            <a:r>
              <a:rPr lang="it-IT" dirty="0" err="1" smtClean="0"/>
              <a:t>gg</a:t>
            </a:r>
            <a:r>
              <a:rPr lang="it-IT" dirty="0" smtClean="0"/>
              <a:t> -  Termine approvazione bilancio</a:t>
            </a:r>
          </a:p>
          <a:p>
            <a:r>
              <a:rPr lang="it-IT" dirty="0" smtClean="0"/>
              <a:t>150 </a:t>
            </a:r>
            <a:r>
              <a:rPr lang="it-IT" dirty="0" err="1" smtClean="0"/>
              <a:t>gg</a:t>
            </a:r>
            <a:r>
              <a:rPr lang="it-IT" dirty="0" smtClean="0"/>
              <a:t> – Predisposizione progetto di bilancio (art. 2429)</a:t>
            </a:r>
            <a:endParaRPr lang="it-IT" dirty="0"/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Effetti provvedimenti Covid-19 sui bilanci 2019 e 2020</a:t>
            </a:r>
          </a:p>
          <a:p>
            <a:r>
              <a:rPr lang="it-IT" dirty="0" smtClean="0"/>
              <a:t>Art. 106 </a:t>
            </a:r>
            <a:r>
              <a:rPr lang="it-IT" dirty="0" err="1" smtClean="0"/>
              <a:t>DL</a:t>
            </a:r>
            <a:r>
              <a:rPr lang="it-IT" dirty="0" smtClean="0"/>
              <a:t> 18/2020 (Cura Italia) – Approvazione bilanci 2019 entro 180 </a:t>
            </a:r>
            <a:r>
              <a:rPr lang="it-IT" dirty="0" err="1" smtClean="0"/>
              <a:t>gg</a:t>
            </a:r>
            <a:endParaRPr lang="it-IT" dirty="0" smtClean="0"/>
          </a:p>
          <a:p>
            <a:r>
              <a:rPr lang="it-IT" dirty="0" smtClean="0"/>
              <a:t>Art. 7 </a:t>
            </a:r>
            <a:r>
              <a:rPr lang="it-IT" dirty="0" err="1" smtClean="0"/>
              <a:t>DL</a:t>
            </a:r>
            <a:r>
              <a:rPr lang="it-IT" dirty="0" smtClean="0"/>
              <a:t> 23/2020 (Liquidità) – “sospensione” della verifica della continuità aziendale</a:t>
            </a:r>
          </a:p>
          <a:p>
            <a:r>
              <a:rPr lang="it-IT" dirty="0" smtClean="0"/>
              <a:t>Art. 6 </a:t>
            </a:r>
            <a:r>
              <a:rPr lang="it-IT" dirty="0" err="1" smtClean="0"/>
              <a:t>DL</a:t>
            </a:r>
            <a:r>
              <a:rPr lang="it-IT" dirty="0" smtClean="0"/>
              <a:t> 23/2020 (Liquidità) – Disciplina delle perdite </a:t>
            </a:r>
          </a:p>
        </p:txBody>
      </p:sp>
      <p:pic>
        <p:nvPicPr>
          <p:cNvPr id="5" name="Picture 3" descr="odcec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26225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846</Words>
  <Application>Microsoft Office PowerPoint</Application>
  <PresentationFormat>Presentazione su schermo (4:3)</PresentationFormat>
  <Paragraphs>196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Tema di Office</vt:lpstr>
      <vt:lpstr> Programma formativo iscritti registro tirocinanti 2021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 Rilancio: novità per imprese, professionisti e famiglie.  Focus su agevolazioni economiche e proroghe delle scadenze fiscali</dc:title>
  <dc:creator>SALVATORE MUSSO</dc:creator>
  <cp:lastModifiedBy>Salvic</cp:lastModifiedBy>
  <cp:revision>60</cp:revision>
  <dcterms:created xsi:type="dcterms:W3CDTF">2020-05-23T02:54:33Z</dcterms:created>
  <dcterms:modified xsi:type="dcterms:W3CDTF">2021-02-10T10:14:37Z</dcterms:modified>
</cp:coreProperties>
</file>