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833890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61875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543990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74039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58253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790306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108034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627514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350055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623483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769702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15A2B8-1117-43AE-9CD2-93A19BBEB326}" type="datetimeFigureOut">
              <a:rPr lang="it-IT" smtClean="0"/>
              <a:t>17/10/2016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3AAEC9-3131-4ED7-891A-C4BDC2CE151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729471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712027" y="195084"/>
            <a:ext cx="5995747" cy="6662916"/>
          </a:xfrm>
          <a:prstGeom prst="rect">
            <a:avLst/>
          </a:prstGeom>
        </p:spPr>
      </p:pic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019810" y="2273444"/>
            <a:ext cx="568036" cy="490538"/>
          </a:xfrm>
        </p:spPr>
        <p:txBody>
          <a:bodyPr/>
          <a:lstStyle/>
          <a:p>
            <a:endParaRPr lang="it-IT" b="1" dirty="0"/>
          </a:p>
        </p:txBody>
      </p:sp>
    </p:spTree>
    <p:extLst>
      <p:ext uri="{BB962C8B-B14F-4D97-AF65-F5344CB8AC3E}">
        <p14:creationId xmlns:p14="http://schemas.microsoft.com/office/powerpoint/2010/main" val="26799335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059873" y="33121"/>
            <a:ext cx="10505209" cy="1572195"/>
          </a:xfrm>
          <a:noFill/>
        </p:spPr>
        <p:txBody>
          <a:bodyPr>
            <a:normAutofit fontScale="90000"/>
          </a:bodyPr>
          <a:lstStyle/>
          <a:p>
            <a:pPr marL="0" indent="0"/>
            <a:r>
              <a:rPr lang="it-IT" sz="1600" b="1" dirty="0" smtClean="0"/>
              <a:t>                                                                         </a:t>
            </a:r>
            <a:br>
              <a:rPr lang="it-IT" sz="1600" b="1" dirty="0" smtClean="0"/>
            </a:br>
            <a:r>
              <a:rPr lang="it-IT" sz="1600" b="1" dirty="0"/>
              <a:t/>
            </a:r>
            <a:br>
              <a:rPr lang="it-IT" sz="1600" b="1" dirty="0"/>
            </a:br>
            <a:r>
              <a:rPr lang="it-IT" sz="1600" b="1" dirty="0" smtClean="0"/>
              <a:t/>
            </a:r>
            <a:br>
              <a:rPr lang="it-IT" sz="1600" b="1" dirty="0" smtClean="0"/>
            </a:br>
            <a:r>
              <a:rPr lang="it-IT" sz="1600" b="1" dirty="0" smtClean="0"/>
              <a:t>                                                                      Art</a:t>
            </a:r>
            <a:r>
              <a:rPr lang="it-IT" sz="1600" b="1" dirty="0"/>
              <a:t>. 104-ter. </a:t>
            </a:r>
            <a:r>
              <a:rPr lang="it-IT" sz="1600" b="1" dirty="0" smtClean="0"/>
              <a:t> </a:t>
            </a:r>
            <a:r>
              <a:rPr lang="it-IT" sz="1600" b="1" dirty="0" err="1" smtClean="0"/>
              <a:t>L.F.Programma</a:t>
            </a:r>
            <a:r>
              <a:rPr lang="it-IT" sz="1600" b="1" dirty="0" smtClean="0"/>
              <a:t> </a:t>
            </a:r>
            <a:r>
              <a:rPr lang="it-IT" sz="1600" b="1" dirty="0"/>
              <a:t>di liquidazione</a:t>
            </a:r>
            <a:r>
              <a:rPr lang="it-IT" sz="1600" dirty="0"/>
              <a:t/>
            </a:r>
            <a:br>
              <a:rPr lang="it-IT" sz="1600" dirty="0"/>
            </a:br>
            <a:r>
              <a:rPr lang="it-IT" sz="1600" dirty="0"/>
              <a:t/>
            </a:r>
            <a:br>
              <a:rPr lang="it-IT" sz="1600" dirty="0"/>
            </a:br>
            <a:r>
              <a:rPr lang="it-IT" sz="1600" b="1" dirty="0"/>
              <a:t>         </a:t>
            </a:r>
            <a:r>
              <a:rPr lang="it-IT" sz="1600" b="1" dirty="0" smtClean="0"/>
              <a:t>                                                   NOVITA’  </a:t>
            </a:r>
            <a:r>
              <a:rPr lang="it-IT" sz="1600" b="1" dirty="0"/>
              <a:t>INTRODOTTE DAL D.L. 27 GIUGNO </a:t>
            </a:r>
            <a:r>
              <a:rPr lang="it-IT" sz="1600" b="1" dirty="0" smtClean="0"/>
              <a:t>2015    N</a:t>
            </a:r>
            <a:r>
              <a:rPr lang="it-IT" sz="1600" b="1" dirty="0"/>
              <a:t>. </a:t>
            </a:r>
            <a:r>
              <a:rPr lang="it-IT" sz="1600" b="1" dirty="0" smtClean="0"/>
              <a:t>83</a:t>
            </a:r>
            <a:br>
              <a:rPr lang="it-IT" sz="1600" b="1" dirty="0" smtClean="0"/>
            </a:br>
            <a:r>
              <a:rPr lang="it-IT" sz="1600" b="1" dirty="0" smtClean="0"/>
              <a:t/>
            </a:r>
            <a:br>
              <a:rPr lang="it-IT" sz="1600" b="1" dirty="0" smtClean="0"/>
            </a:br>
            <a:r>
              <a:rPr lang="it-IT" sz="1600" b="1" dirty="0" smtClean="0"/>
              <a:t/>
            </a:r>
            <a:br>
              <a:rPr lang="it-IT" sz="1600" b="1" dirty="0" smtClean="0"/>
            </a:br>
            <a:r>
              <a:rPr lang="it-IT" sz="1600" b="1" dirty="0" smtClean="0"/>
              <a:t>                                                             ENTRO 60 GIORNI DALLA REDAZIONE DELL’INVENTARIO</a:t>
            </a:r>
            <a:br>
              <a:rPr lang="it-IT" sz="1600" b="1" dirty="0" smtClean="0"/>
            </a:br>
            <a:r>
              <a:rPr lang="it-IT" sz="1600" b="1" dirty="0"/>
              <a:t> </a:t>
            </a:r>
            <a:r>
              <a:rPr lang="it-IT" sz="1600" b="1" dirty="0" smtClean="0"/>
              <a:t>                                                        E NON OLTRE 180 GIORNI DALLA SENTENZA DI FALLIMENTO</a:t>
            </a:r>
            <a:r>
              <a:rPr lang="it-IT" sz="1600" dirty="0"/>
              <a:t/>
            </a:r>
            <a:br>
              <a:rPr lang="it-IT" sz="1600" dirty="0"/>
            </a:br>
            <a:r>
              <a:rPr lang="it-IT" sz="1600" dirty="0"/>
              <a:t/>
            </a:r>
            <a:br>
              <a:rPr lang="it-IT" sz="1600" dirty="0"/>
            </a:b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b="1" dirty="0" smtClean="0"/>
              <a:t>                    </a:t>
            </a:r>
            <a:endParaRPr lang="it-IT" dirty="0"/>
          </a:p>
        </p:txBody>
      </p:sp>
      <p:cxnSp>
        <p:nvCxnSpPr>
          <p:cNvPr id="10" name="Connettore 2 9"/>
          <p:cNvCxnSpPr/>
          <p:nvPr/>
        </p:nvCxnSpPr>
        <p:spPr>
          <a:xfrm flipH="1">
            <a:off x="2166505" y="1865025"/>
            <a:ext cx="3236768" cy="7346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nettore 2 12"/>
          <p:cNvCxnSpPr/>
          <p:nvPr/>
        </p:nvCxnSpPr>
        <p:spPr>
          <a:xfrm flipH="1">
            <a:off x="2473037" y="1819203"/>
            <a:ext cx="2982191" cy="17976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nettore 2 14"/>
          <p:cNvCxnSpPr/>
          <p:nvPr/>
        </p:nvCxnSpPr>
        <p:spPr>
          <a:xfrm flipH="1">
            <a:off x="4771159" y="1895836"/>
            <a:ext cx="604404" cy="15669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ttore 2 16"/>
          <p:cNvCxnSpPr/>
          <p:nvPr/>
        </p:nvCxnSpPr>
        <p:spPr>
          <a:xfrm>
            <a:off x="5375563" y="1865025"/>
            <a:ext cx="1629640" cy="175180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nettore 2 18"/>
          <p:cNvCxnSpPr/>
          <p:nvPr/>
        </p:nvCxnSpPr>
        <p:spPr>
          <a:xfrm>
            <a:off x="5375563" y="1865025"/>
            <a:ext cx="3781424" cy="16334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Connettore 2 21"/>
          <p:cNvCxnSpPr/>
          <p:nvPr/>
        </p:nvCxnSpPr>
        <p:spPr>
          <a:xfrm>
            <a:off x="5403273" y="1865025"/>
            <a:ext cx="3955471" cy="5143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Rettangolo 23"/>
          <p:cNvSpPr/>
          <p:nvPr/>
        </p:nvSpPr>
        <p:spPr>
          <a:xfrm>
            <a:off x="72736" y="1288473"/>
            <a:ext cx="1911929" cy="15178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Opportunità disporre esercizio provvisorio o affitto dell’azienda o rami di essa </a:t>
            </a:r>
            <a:endParaRPr lang="it-IT" dirty="0"/>
          </a:p>
        </p:txBody>
      </p:sp>
      <p:sp>
        <p:nvSpPr>
          <p:cNvPr id="25" name="Rettangolo 24"/>
          <p:cNvSpPr/>
          <p:nvPr/>
        </p:nvSpPr>
        <p:spPr>
          <a:xfrm>
            <a:off x="226870" y="3699164"/>
            <a:ext cx="2311976" cy="123651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Cessione in blocco dell'Azienza o rami di essa </a:t>
            </a:r>
            <a:endParaRPr lang="it-IT" dirty="0"/>
          </a:p>
        </p:txBody>
      </p:sp>
      <p:sp>
        <p:nvSpPr>
          <p:cNvPr id="26" name="Rettangolo 25"/>
          <p:cNvSpPr/>
          <p:nvPr/>
        </p:nvSpPr>
        <p:spPr>
          <a:xfrm>
            <a:off x="3117273" y="3654786"/>
            <a:ext cx="2286000" cy="12497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Proposte di concordato</a:t>
            </a:r>
            <a:endParaRPr lang="it-IT" dirty="0"/>
          </a:p>
        </p:txBody>
      </p:sp>
      <p:sp>
        <p:nvSpPr>
          <p:cNvPr id="27" name="Rettangolo 26"/>
          <p:cNvSpPr/>
          <p:nvPr/>
        </p:nvSpPr>
        <p:spPr>
          <a:xfrm>
            <a:off x="6005945" y="3699164"/>
            <a:ext cx="2015837" cy="116378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Azioni esperibili</a:t>
            </a:r>
          </a:p>
          <a:p>
            <a:pPr algn="ctr"/>
            <a:r>
              <a:rPr lang="it-IT" dirty="0" smtClean="0"/>
              <a:t>(revocatorie o recupero crediti)</a:t>
            </a:r>
            <a:endParaRPr lang="it-IT" dirty="0"/>
          </a:p>
        </p:txBody>
      </p:sp>
      <p:sp>
        <p:nvSpPr>
          <p:cNvPr id="28" name="Rettangolo 27"/>
          <p:cNvSpPr/>
          <p:nvPr/>
        </p:nvSpPr>
        <p:spPr>
          <a:xfrm>
            <a:off x="8795905" y="3654786"/>
            <a:ext cx="1901536" cy="11845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Condizioni di vendita dei cespiti</a:t>
            </a:r>
            <a:endParaRPr lang="it-IT" dirty="0"/>
          </a:p>
        </p:txBody>
      </p:sp>
      <p:sp>
        <p:nvSpPr>
          <p:cNvPr id="29" name="Rettangolo 28"/>
          <p:cNvSpPr/>
          <p:nvPr/>
        </p:nvSpPr>
        <p:spPr>
          <a:xfrm>
            <a:off x="9637568" y="1904730"/>
            <a:ext cx="2119746" cy="11637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Termini della liquidazione </a:t>
            </a:r>
            <a:endParaRPr lang="it-IT" dirty="0"/>
          </a:p>
        </p:txBody>
      </p:sp>
      <p:sp>
        <p:nvSpPr>
          <p:cNvPr id="37" name="Freccia in giù 36"/>
          <p:cNvSpPr/>
          <p:nvPr/>
        </p:nvSpPr>
        <p:spPr>
          <a:xfrm>
            <a:off x="5375563" y="808461"/>
            <a:ext cx="45719" cy="334539"/>
          </a:xfrm>
          <a:prstGeom prst="downArrow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386204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58536" y="228601"/>
            <a:ext cx="10595264" cy="1462088"/>
          </a:xfrm>
        </p:spPr>
        <p:txBody>
          <a:bodyPr>
            <a:normAutofit fontScale="90000"/>
          </a:bodyPr>
          <a:lstStyle/>
          <a:p>
            <a:r>
              <a:rPr lang="it-IT" sz="1400" b="1" dirty="0"/>
              <a:t/>
            </a:r>
            <a:br>
              <a:rPr lang="it-IT" sz="1400" b="1" dirty="0"/>
            </a:br>
            <a:r>
              <a:rPr lang="it-IT" sz="1400" b="1" dirty="0" smtClean="0"/>
              <a:t/>
            </a:r>
            <a:br>
              <a:rPr lang="it-IT" sz="1400" b="1" dirty="0" smtClean="0"/>
            </a:br>
            <a:r>
              <a:rPr lang="it-IT" sz="1400" b="1" dirty="0" smtClean="0"/>
              <a:t/>
            </a:r>
            <a:br>
              <a:rPr lang="it-IT" sz="1400" b="1" dirty="0" smtClean="0"/>
            </a:br>
            <a:r>
              <a:rPr lang="it-IT" sz="1400" b="1" dirty="0" smtClean="0"/>
              <a:t>                                                                                                         </a:t>
            </a:r>
            <a:r>
              <a:rPr lang="it-IT" sz="1400" b="1" dirty="0"/>
              <a:t>Art. 107. </a:t>
            </a:r>
            <a:r>
              <a:rPr lang="it-IT" sz="1400" b="1" smtClean="0"/>
              <a:t>L.F. Modalità </a:t>
            </a:r>
            <a:r>
              <a:rPr lang="it-IT" sz="1400" b="1" dirty="0"/>
              <a:t>delle vendite</a:t>
            </a:r>
            <a:br>
              <a:rPr lang="it-IT" sz="1400" b="1" dirty="0"/>
            </a:br>
            <a:r>
              <a:rPr lang="it-IT" sz="1400" b="1" dirty="0"/>
              <a:t>     </a:t>
            </a:r>
            <a:r>
              <a:rPr lang="it-IT" sz="1400" b="1" dirty="0" smtClean="0"/>
              <a:t>                                                                               NOVITA</a:t>
            </a:r>
            <a:r>
              <a:rPr lang="it-IT" sz="1400" b="1" dirty="0"/>
              <a:t>’  INTRODOTTE DAL D.L. 27 GIUGNO 2015    N. 83</a:t>
            </a:r>
            <a:br>
              <a:rPr lang="it-IT" sz="1400" b="1" dirty="0"/>
            </a:br>
            <a:r>
              <a:rPr lang="it-IT" sz="1400" b="1" dirty="0"/>
              <a:t/>
            </a:r>
            <a:br>
              <a:rPr lang="it-IT" sz="1400" b="1" dirty="0"/>
            </a:br>
            <a:r>
              <a:rPr lang="it-IT" sz="1400" b="1" dirty="0" smtClean="0"/>
              <a:t>                                                   </a:t>
            </a:r>
            <a:br>
              <a:rPr lang="it-IT" sz="1400" b="1" dirty="0" smtClean="0"/>
            </a:br>
            <a:r>
              <a:rPr lang="it-IT" sz="1400" b="1" dirty="0" smtClean="0"/>
              <a:t>                                                                AFFIDARE </a:t>
            </a:r>
            <a:r>
              <a:rPr lang="it-IT" sz="1400" b="1" dirty="0"/>
              <a:t>A SOGGETTI SPECIALIZZATI ATTIVITA’ DI LIQUIDAZIONE </a:t>
            </a:r>
            <a:r>
              <a:rPr lang="it-IT" sz="1400" b="1" dirty="0" smtClean="0"/>
              <a:t>DELL’ATTIVO</a:t>
            </a:r>
            <a:br>
              <a:rPr lang="it-IT" sz="1400" b="1" dirty="0" smtClean="0"/>
            </a:br>
            <a:r>
              <a:rPr lang="it-IT" sz="1400" b="1" dirty="0" smtClean="0"/>
              <a:t>                                                                                        POSSIBILITA’ DI VENDITE RATEIZZATE – MASSIMO  12 MESI</a:t>
            </a:r>
            <a:r>
              <a:rPr lang="it-IT" sz="1400" b="1" dirty="0"/>
              <a:t/>
            </a:r>
            <a:br>
              <a:rPr lang="it-IT" sz="1400" b="1" dirty="0"/>
            </a:br>
            <a:r>
              <a:rPr lang="it-IT" sz="1400" b="1" dirty="0" smtClean="0"/>
              <a:t>                                                                </a:t>
            </a:r>
            <a:r>
              <a:rPr lang="it-IT" sz="1400" b="1" dirty="0"/>
              <a:t/>
            </a:r>
            <a:br>
              <a:rPr lang="it-IT" sz="1400" b="1" dirty="0"/>
            </a:br>
            <a:r>
              <a:rPr lang="it-IT" sz="1400" b="1" dirty="0" smtClean="0"/>
              <a:t>                                                                                         </a:t>
            </a:r>
            <a:endParaRPr lang="it-IT" sz="1400" b="1" dirty="0"/>
          </a:p>
        </p:txBody>
      </p:sp>
      <p:sp>
        <p:nvSpPr>
          <p:cNvPr id="11" name="Freccia in giù 10"/>
          <p:cNvSpPr/>
          <p:nvPr/>
        </p:nvSpPr>
        <p:spPr>
          <a:xfrm>
            <a:off x="5559136" y="852055"/>
            <a:ext cx="249382" cy="3429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2" name="Ovale 11"/>
          <p:cNvSpPr/>
          <p:nvPr/>
        </p:nvSpPr>
        <p:spPr>
          <a:xfrm>
            <a:off x="1153391" y="2088573"/>
            <a:ext cx="3408218" cy="1143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PUBBLICITA’ ALMENO 30 GIORNI PRIMA DELLA GARA </a:t>
            </a:r>
            <a:endParaRPr lang="it-IT" dirty="0"/>
          </a:p>
        </p:txBody>
      </p:sp>
      <p:sp>
        <p:nvSpPr>
          <p:cNvPr id="13" name="Ovale 12"/>
          <p:cNvSpPr/>
          <p:nvPr/>
        </p:nvSpPr>
        <p:spPr>
          <a:xfrm>
            <a:off x="4364182" y="3345873"/>
            <a:ext cx="3293918" cy="110143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ARTICOLI 529 E SEGUENTI C.P.C. OVE  COMPATIBILI</a:t>
            </a:r>
            <a:endParaRPr lang="it-IT" dirty="0"/>
          </a:p>
        </p:txBody>
      </p:sp>
      <p:sp>
        <p:nvSpPr>
          <p:cNvPr id="14" name="Ovale 13"/>
          <p:cNvSpPr/>
          <p:nvPr/>
        </p:nvSpPr>
        <p:spPr>
          <a:xfrm>
            <a:off x="7980218" y="4571999"/>
            <a:ext cx="2597727" cy="137160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NOTIFICA DELL’AVVISO DI VENDITA AI CREDITORI ISCRITTI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2887247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2400" b="1" dirty="0" smtClean="0"/>
              <a:t>   Art</a:t>
            </a:r>
            <a:r>
              <a:rPr lang="it-IT" sz="2400" b="1" dirty="0"/>
              <a:t>. 108</a:t>
            </a:r>
            <a:r>
              <a:rPr lang="it-IT" sz="2400" b="1" dirty="0" smtClean="0"/>
              <a:t>. L.F.POTERI </a:t>
            </a:r>
            <a:r>
              <a:rPr lang="it-IT" sz="2400" b="1" dirty="0"/>
              <a:t>DEL GIUDICE </a:t>
            </a:r>
            <a:r>
              <a:rPr lang="it-IT" sz="2400" b="1" dirty="0" smtClean="0"/>
              <a:t>DELEGATO</a:t>
            </a:r>
            <a:endParaRPr lang="it-IT" sz="13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838200" y="1506682"/>
            <a:ext cx="10515600" cy="4670281"/>
          </a:xfrm>
        </p:spPr>
        <p:txBody>
          <a:bodyPr/>
          <a:lstStyle/>
          <a:p>
            <a:endParaRPr lang="it-IT" dirty="0"/>
          </a:p>
          <a:p>
            <a:endParaRPr lang="it-IT" dirty="0"/>
          </a:p>
        </p:txBody>
      </p:sp>
      <p:cxnSp>
        <p:nvCxnSpPr>
          <p:cNvPr id="5" name="Connettore 2 4"/>
          <p:cNvCxnSpPr>
            <a:stCxn id="3" idx="0"/>
          </p:cNvCxnSpPr>
          <p:nvPr/>
        </p:nvCxnSpPr>
        <p:spPr>
          <a:xfrm flipH="1">
            <a:off x="2296391" y="1506682"/>
            <a:ext cx="3799609" cy="17352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Connettore 2 6"/>
          <p:cNvCxnSpPr>
            <a:stCxn id="3" idx="0"/>
          </p:cNvCxnSpPr>
          <p:nvPr/>
        </p:nvCxnSpPr>
        <p:spPr>
          <a:xfrm>
            <a:off x="6096000" y="1506682"/>
            <a:ext cx="1884218" cy="16313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ttangolo arrotondato 7"/>
          <p:cNvSpPr/>
          <p:nvPr/>
        </p:nvSpPr>
        <p:spPr>
          <a:xfrm>
            <a:off x="1309255" y="3449782"/>
            <a:ext cx="2410690" cy="214052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SOSPENSIONE DELLE OPERAZIONI DI VENDITA </a:t>
            </a:r>
            <a:endParaRPr lang="it-IT" dirty="0"/>
          </a:p>
        </p:txBody>
      </p:sp>
      <p:sp>
        <p:nvSpPr>
          <p:cNvPr id="9" name="Rettangolo arrotondato 8"/>
          <p:cNvSpPr/>
          <p:nvPr/>
        </p:nvSpPr>
        <p:spPr>
          <a:xfrm>
            <a:off x="7284027" y="3314700"/>
            <a:ext cx="2753591" cy="199505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EMISSIONE DECRETO DI TRASFERIMENTO E ORDINE DI CANCELLAZIONE DELLE </a:t>
            </a:r>
            <a:r>
              <a:rPr lang="it-IT" dirty="0" smtClean="0"/>
              <a:t>FORMALITA’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892229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737755" y="838489"/>
            <a:ext cx="10574481" cy="5499966"/>
          </a:xfrm>
        </p:spPr>
        <p:txBody>
          <a:bodyPr/>
          <a:lstStyle/>
          <a:p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4848653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</TotalTime>
  <Words>88</Words>
  <Application>Microsoft Office PowerPoint</Application>
  <PresentationFormat>Widescreen</PresentationFormat>
  <Paragraphs>16</Paragraphs>
  <Slides>5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Tema di Office</vt:lpstr>
      <vt:lpstr>Presentazione standard di PowerPoint</vt:lpstr>
      <vt:lpstr>                                                                                                                                                  Art. 104-ter.  L.F.Programma di liquidazione                                                              NOVITA’  INTRODOTTE DAL D.L. 27 GIUGNO 2015    N. 83                                                                ENTRO 60 GIORNI DALLA REDAZIONE DELL’INVENTARIO                                                          E NON OLTRE 180 GIORNI DALLA SENTENZA DI FALLIMENTO  </vt:lpstr>
      <vt:lpstr>                                                                                                            Art. 107. L.F. Modalità delle vendite                                                                                     NOVITA’  INTRODOTTE DAL D.L. 27 GIUGNO 2015    N. 83                                                                                                                      AFFIDARE A SOGGETTI SPECIALIZZATI ATTIVITA’ DI LIQUIDAZIONE DELL’ATTIVO                                                                                         POSSIBILITA’ DI VENDITE RATEIZZATE – MASSIMO  12 MESI                                                                                                                                                           </vt:lpstr>
      <vt:lpstr>   Art. 108. L.F.POTERI DEL GIUDICE DELEGATO</vt:lpstr>
      <vt:lpstr>Presentazione standard di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Sabrina</dc:creator>
  <cp:lastModifiedBy>Sabrina</cp:lastModifiedBy>
  <cp:revision>39</cp:revision>
  <dcterms:created xsi:type="dcterms:W3CDTF">2016-10-05T14:30:09Z</dcterms:created>
  <dcterms:modified xsi:type="dcterms:W3CDTF">2016-10-17T14:10:03Z</dcterms:modified>
</cp:coreProperties>
</file>

<file path=docProps/thumbnail.jpeg>
</file>